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92832F5-EA01-48E5-B403-87E193F50680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8464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0" autoAdjust="0"/>
    <p:restoredTop sz="88187" autoAdjust="0"/>
  </p:normalViewPr>
  <p:slideViewPr>
    <p:cSldViewPr>
      <p:cViewPr>
        <p:scale>
          <a:sx n="100" d="100"/>
          <a:sy n="100" d="100"/>
        </p:scale>
        <p:origin x="-918" y="20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87C0-292F-DF42-AE47-A002CB333322}" type="datetimeFigureOut">
              <a:rPr lang="de-DE" smtClean="0"/>
              <a:t>15.09.2015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95617-BD0F-5040-AC87-FC1E123FD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345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724506C0-3FFE-45A5-803D-9F4FC5464A70}" type="datetimeFigureOut">
              <a:rPr lang="de-CH"/>
              <a:pPr/>
              <a:t>15.09.2015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F8646707-6BBD-41A9-B4DF-0C76A73A2D2A}" type="slidenum">
              <a:rPr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3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985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456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878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36063" cy="624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Bild 8" descr="bg-titelfolie-pp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7563"/>
            <a:ext cx="82423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712788" y="5213350"/>
            <a:ext cx="8423275" cy="0"/>
          </a:xfrm>
          <a:prstGeom prst="line">
            <a:avLst/>
          </a:prstGeom>
          <a:noFill/>
          <a:ln w="15875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13" name="Bild 10" descr="logo-ppt-titel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61975"/>
            <a:ext cx="307816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0000" y="3510000"/>
            <a:ext cx="7324725" cy="147732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5800"/>
              </a:lnSpc>
              <a:buNone/>
              <a:defRPr sz="4800" cap="none">
                <a:latin typeface="Times New Roman"/>
                <a:cs typeface="Times New Roman"/>
              </a:defRPr>
            </a:lvl1pPr>
          </a:lstStyle>
          <a:p>
            <a:pPr lvl="0"/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0000" y="5355843"/>
            <a:ext cx="7524408" cy="22826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1800"/>
              </a:lnSpc>
              <a:spcAft>
                <a:spcPts val="0"/>
              </a:spcAft>
              <a:buFontTx/>
              <a:buNone/>
              <a:defRPr sz="12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GB" noProof="0" dirty="0" smtClean="0"/>
          </a:p>
        </p:txBody>
      </p:sp>
      <p:sp>
        <p:nvSpPr>
          <p:cNvPr id="8" name="Fußzeilenplatzhalter 1"/>
          <p:cNvSpPr txBox="1">
            <a:spLocks/>
          </p:cNvSpPr>
          <p:nvPr userDrawn="1"/>
        </p:nvSpPr>
        <p:spPr>
          <a:xfrm>
            <a:off x="755576" y="6332604"/>
            <a:ext cx="814883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lang="de-DE" sz="1200" kern="1200" cap="all">
                <a:solidFill>
                  <a:srgbClr val="BB1A1D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 smtClean="0"/>
              <a:t>D-EDK</a:t>
            </a:r>
            <a:r>
              <a:rPr lang="de-DE" dirty="0" smtClean="0"/>
              <a:t>   |   </a:t>
            </a:r>
            <a:r>
              <a:rPr lang="de-DE" dirty="0" smtClean="0"/>
              <a:t>Deutschschweizer</a:t>
            </a:r>
            <a:r>
              <a:rPr lang="de-DE" baseline="0" dirty="0" smtClean="0"/>
              <a:t> </a:t>
            </a:r>
            <a:r>
              <a:rPr lang="de-DE" baseline="0" dirty="0" smtClean="0"/>
              <a:t>Basisschrift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FC477-0A05-4F3E-8EE9-E015C9089D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/>
              <a:pPr/>
              <a:t>‹Nr.›</a:t>
            </a:fld>
            <a:endParaRPr kumimoji="0" lang="de-D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260648"/>
            <a:ext cx="7509600" cy="40011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eaLnBrk="1" latinLnBrk="0" hangingPunct="1"/>
            <a:r>
              <a:rPr kumimoji="0" lang="de-DE" smtClean="0"/>
              <a:t>Titelmasterformat durch Klicken bearbeiten</a:t>
            </a:r>
            <a:endParaRPr kumimoji="0"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052736"/>
            <a:ext cx="7509600" cy="1786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FC477-0A05-4F3E-8EE9-E015C9089D5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0812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FC477-0A05-4F3E-8EE9-E015C9089D56}" type="slidenum">
              <a:rPr lang="de-DE" smtClean="0"/>
              <a:pPr/>
              <a:t>‹Nr.›</a:t>
            </a:fld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6468417"/>
              </p:ext>
            </p:extLst>
          </p:nvPr>
        </p:nvGraphicFramePr>
        <p:xfrm>
          <a:off x="755576" y="1397000"/>
          <a:ext cx="7488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endParaRPr lang="de-CH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lang="de-CH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5817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980728"/>
            <a:ext cx="8229600" cy="178681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eaLnBrk="1" latinLnBrk="0" hangingPunct="1"/>
            <a:r>
              <a:rPr kumimoji="0" lang="de-CH" dirty="0" smtClean="0"/>
              <a:t>Mastertextformat bearbeiten</a:t>
            </a:r>
          </a:p>
          <a:p>
            <a:pPr lvl="1" eaLnBrk="1" latinLnBrk="0" hangingPunct="1"/>
            <a:r>
              <a:rPr kumimoji="0" lang="de-CH" dirty="0" smtClean="0"/>
              <a:t>Zweite Ebene</a:t>
            </a:r>
          </a:p>
          <a:p>
            <a:pPr lvl="2" eaLnBrk="1" latinLnBrk="0" hangingPunct="1"/>
            <a:r>
              <a:rPr kumimoji="0" lang="de-CH" dirty="0" smtClean="0"/>
              <a:t>Dritte Ebene</a:t>
            </a:r>
          </a:p>
          <a:p>
            <a:pPr lvl="3" eaLnBrk="1" latinLnBrk="0" hangingPunct="1"/>
            <a:r>
              <a:rPr kumimoji="0" lang="de-CH" dirty="0" smtClean="0"/>
              <a:t>Vierte Ebene</a:t>
            </a:r>
          </a:p>
          <a:p>
            <a:pPr lvl="4" eaLnBrk="1" latinLnBrk="0" hangingPunct="1"/>
            <a:r>
              <a:rPr kumimoji="0" lang="de-CH" dirty="0" smtClean="0"/>
              <a:t>Fünfte Ebene</a:t>
            </a:r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-14288"/>
            <a:ext cx="9144000" cy="900113"/>
          </a:xfrm>
          <a:prstGeom prst="rect">
            <a:avLst/>
          </a:prstGeom>
          <a:solidFill>
            <a:srgbClr val="CECC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000" y="152400"/>
            <a:ext cx="900000" cy="762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eaLnBrk="1" latinLnBrk="0" hangingPunct="1">
              <a:defRPr kumimoji="0" lang="de-DE" sz="14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515FC477-0A05-4F3E-8EE9-E015C9089D5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8243888" y="188913"/>
            <a:ext cx="0" cy="7200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ußzeilenplatzhalter 1"/>
          <p:cNvSpPr txBox="1">
            <a:spLocks/>
          </p:cNvSpPr>
          <p:nvPr/>
        </p:nvSpPr>
        <p:spPr>
          <a:xfrm>
            <a:off x="720000" y="6408000"/>
            <a:ext cx="814883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lang="de-DE" sz="1200" kern="1200" cap="all">
                <a:solidFill>
                  <a:srgbClr val="BB1A1D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 smtClean="0"/>
              <a:t>D-EDK</a:t>
            </a:r>
            <a:r>
              <a:rPr lang="de-DE" dirty="0" smtClean="0"/>
              <a:t>   |   Deutschschweizer</a:t>
            </a:r>
            <a:r>
              <a:rPr lang="de-DE" baseline="0" dirty="0" smtClean="0"/>
              <a:t> Basisschrift</a:t>
            </a:r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260648"/>
            <a:ext cx="7523888" cy="40011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eaLnBrk="1" latinLnBrk="0" hangingPunct="1"/>
            <a:r>
              <a:rPr kumimoji="0" lang="de-CH" dirty="0" smtClean="0"/>
              <a:t>Mastertitelformat bearbeiten</a:t>
            </a:r>
            <a:endParaRPr kumimoji="0"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3" r:id="rId3"/>
    <p:sldLayoutId id="2147483652" r:id="rId4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de-DE" sz="2600" kern="1200" cap="all">
          <a:solidFill>
            <a:schemeClr val="tx1"/>
          </a:solidFill>
          <a:latin typeface="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800"/>
        </a:lnSpc>
        <a:spcBef>
          <a:spcPts val="0"/>
        </a:spcBef>
        <a:spcAft>
          <a:spcPts val="0"/>
        </a:spcAft>
        <a:buFont typeface="Symbol" charset="2"/>
        <a:buChar char="-"/>
        <a:defRPr kumimoji="0" lang="de-DE"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1pPr>
      <a:lvl2pPr marL="576000" indent="-288000" algn="l" defTabSz="914400" rtl="0" eaLnBrk="1" latinLnBrk="0" hangingPunct="1">
        <a:lnSpc>
          <a:spcPts val="2800"/>
        </a:lnSpc>
        <a:spcBef>
          <a:spcPts val="0"/>
        </a:spcBef>
        <a:spcAft>
          <a:spcPts val="0"/>
        </a:spcAft>
        <a:buFont typeface="Symbol" charset="2"/>
        <a:buChar char="-"/>
        <a:defRPr kumimoji="0" lang="de-DE"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864000" indent="-288000" algn="l" defTabSz="914400" rtl="0" eaLnBrk="1" latinLnBrk="0" hangingPunct="1">
        <a:lnSpc>
          <a:spcPts val="2800"/>
        </a:lnSpc>
        <a:spcBef>
          <a:spcPts val="0"/>
        </a:spcBef>
        <a:spcAft>
          <a:spcPts val="0"/>
        </a:spcAft>
        <a:buFont typeface="Symbol" charset="2"/>
        <a:buChar char="-"/>
        <a:defRPr kumimoji="0" lang="de-DE"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3pPr>
      <a:lvl4pPr marL="1152000" indent="-288000" algn="l" defTabSz="914400" rtl="0" eaLnBrk="1" latinLnBrk="0" hangingPunct="1">
        <a:lnSpc>
          <a:spcPts val="2800"/>
        </a:lnSpc>
        <a:spcBef>
          <a:spcPts val="0"/>
        </a:spcBef>
        <a:buFont typeface="Symbol" charset="2"/>
        <a:buChar char="-"/>
        <a:defRPr kumimoji="0" lang="de-DE"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4pPr>
      <a:lvl5pPr marL="1440000" indent="-288000" algn="l" defTabSz="914400" rtl="0" eaLnBrk="1" latinLnBrk="0" hangingPunct="1">
        <a:lnSpc>
          <a:spcPts val="2800"/>
        </a:lnSpc>
        <a:spcBef>
          <a:spcPts val="0"/>
        </a:spcBef>
        <a:spcAft>
          <a:spcPts val="0"/>
        </a:spcAft>
        <a:buFont typeface="Symbol" charset="2"/>
        <a:buChar char="-"/>
        <a:defRPr kumimoji="0" lang="de-DE"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de-DE"/>
      </a:defPPr>
      <a:lvl1pPr marL="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510000"/>
            <a:ext cx="7324725" cy="1445909"/>
          </a:xfrm>
        </p:spPr>
        <p:txBody>
          <a:bodyPr/>
          <a:lstStyle/>
          <a:p>
            <a:r>
              <a:rPr lang="de-DE" dirty="0" smtClean="0"/>
              <a:t>Deutschschweizer Basisschrift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5355843"/>
            <a:ext cx="7524408" cy="461665"/>
          </a:xfrm>
        </p:spPr>
        <p:txBody>
          <a:bodyPr/>
          <a:lstStyle/>
          <a:p>
            <a:r>
              <a:rPr lang="de-DE" dirty="0" smtClean="0"/>
              <a:t>Das Wichtigste zum Aufbau in der Primarschule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964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de-CH" smtClean="0"/>
              <a:pPr/>
              <a:t>2</a:t>
            </a:fld>
            <a:endParaRPr kumimoji="0"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1. Klasse / Basisstufe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20000" y="1052736"/>
            <a:ext cx="7509600" cy="327718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Einfache, klare Proportionen und eindeutige Formen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6920389" cy="415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954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de-CH" smtClean="0"/>
              <a:pPr/>
              <a:t>3</a:t>
            </a:fld>
            <a:endParaRPr kumimoji="0"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2. Klasse / Basisstufe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20000" y="1052736"/>
            <a:ext cx="7509600" cy="686791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Buchstabenausgänge mit Rundwenden aus dem Schwung heraus bei folgenden Kleinbuchstaben</a:t>
            </a:r>
            <a:r>
              <a:rPr lang="de-CH" dirty="0" smtClean="0"/>
              <a:t>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916832"/>
            <a:ext cx="5904656" cy="35586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6"/>
          <p:cNvSpPr/>
          <p:nvPr/>
        </p:nvSpPr>
        <p:spPr>
          <a:xfrm>
            <a:off x="1259632" y="2564904"/>
            <a:ext cx="216024" cy="21602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74285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de-CH" smtClean="0"/>
              <a:pPr/>
              <a:t>4</a:t>
            </a:fld>
            <a:endParaRPr kumimoji="0"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3./4. Klasse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20000" y="1052736"/>
            <a:ext cx="7509600" cy="3949799"/>
          </a:xfrm>
        </p:spPr>
        <p:txBody>
          <a:bodyPr/>
          <a:lstStyle/>
          <a:p>
            <a:pPr marL="0" indent="0">
              <a:buNone/>
            </a:pPr>
            <a:r>
              <a:rPr lang="de-CH" sz="2800" dirty="0"/>
              <a:t>Teilweise verbinden aus der Rundwende: </a:t>
            </a:r>
            <a:r>
              <a:rPr lang="de-CH" sz="1200" dirty="0"/>
              <a:t>	</a:t>
            </a:r>
          </a:p>
          <a:p>
            <a:r>
              <a:rPr lang="de-CH" dirty="0" smtClean="0">
                <a:solidFill>
                  <a:srgbClr val="000000"/>
                </a:solidFill>
              </a:rPr>
              <a:t>Nur Kleinbuchstaben </a:t>
            </a:r>
            <a:br>
              <a:rPr lang="de-CH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verbinden</a:t>
            </a:r>
            <a:r>
              <a:rPr lang="de-CH" dirty="0">
                <a:solidFill>
                  <a:srgbClr val="000000"/>
                </a:solidFill>
              </a:rPr>
              <a:t>: </a:t>
            </a:r>
            <a:endParaRPr lang="de-CH" dirty="0" smtClean="0">
              <a:solidFill>
                <a:srgbClr val="000000"/>
              </a:solidFill>
            </a:endParaRPr>
          </a:p>
          <a:p>
            <a:r>
              <a:rPr lang="de-CH" dirty="0" smtClean="0">
                <a:solidFill>
                  <a:srgbClr val="000000"/>
                </a:solidFill>
              </a:rPr>
              <a:t>Kleinbuchstaben</a:t>
            </a:r>
            <a:r>
              <a:rPr lang="de-CH" dirty="0">
                <a:solidFill>
                  <a:srgbClr val="000000"/>
                </a:solidFill>
              </a:rPr>
              <a:t>, die auf der Grundlinie enden, </a:t>
            </a:r>
            <a:r>
              <a:rPr lang="de-CH" b="1" dirty="0">
                <a:solidFill>
                  <a:srgbClr val="008100"/>
                </a:solidFill>
              </a:rPr>
              <a:t>können</a:t>
            </a:r>
            <a:r>
              <a:rPr lang="de-CH" dirty="0">
                <a:solidFill>
                  <a:srgbClr val="008100"/>
                </a:solidFill>
              </a:rPr>
              <a:t> </a:t>
            </a:r>
            <a:r>
              <a:rPr lang="de-CH" b="1" dirty="0">
                <a:solidFill>
                  <a:srgbClr val="008100"/>
                </a:solidFill>
              </a:rPr>
              <a:t>oft</a:t>
            </a:r>
            <a:r>
              <a:rPr lang="de-CH" dirty="0">
                <a:solidFill>
                  <a:srgbClr val="008100"/>
                </a:solidFill>
              </a:rPr>
              <a:t> </a:t>
            </a:r>
            <a:r>
              <a:rPr lang="de-CH" dirty="0"/>
              <a:t>mit dem nächsten Buchstabe </a:t>
            </a:r>
            <a:r>
              <a:rPr lang="de-CH" dirty="0">
                <a:solidFill>
                  <a:srgbClr val="000000"/>
                </a:solidFill>
              </a:rPr>
              <a:t>verbunden werden:     </a:t>
            </a:r>
            <a:r>
              <a:rPr lang="pt-BR" sz="2800" b="1" dirty="0">
                <a:solidFill>
                  <a:srgbClr val="008100"/>
                </a:solidFill>
                <a:latin typeface="Luzerner Basisschrift" panose="02000000000000000000" pitchFamily="2" charset="0"/>
              </a:rPr>
              <a:t>a, d, h, i, l, m, n, u, ä, ü </a:t>
            </a:r>
            <a:r>
              <a:rPr lang="pt-BR" dirty="0">
                <a:solidFill>
                  <a:srgbClr val="000000"/>
                </a:solidFill>
              </a:rPr>
              <a:t>sowie </a:t>
            </a:r>
            <a:r>
              <a:rPr lang="pt-BR" sz="2800" b="1" dirty="0">
                <a:solidFill>
                  <a:srgbClr val="008100"/>
                </a:solidFill>
                <a:latin typeface="Luzerner Basisschrift" panose="02000000000000000000" pitchFamily="2" charset="0"/>
              </a:rPr>
              <a:t>c, e (t, k</a:t>
            </a:r>
            <a:r>
              <a:rPr lang="pt-BR" sz="2800" b="1" dirty="0" smtClean="0">
                <a:solidFill>
                  <a:srgbClr val="008100"/>
                </a:solidFill>
                <a:latin typeface="Luzerner Basisschrift" panose="02000000000000000000" pitchFamily="2" charset="0"/>
              </a:rPr>
              <a:t>)</a:t>
            </a:r>
            <a:br>
              <a:rPr lang="pt-BR" sz="2800" b="1" dirty="0" smtClean="0">
                <a:solidFill>
                  <a:srgbClr val="008100"/>
                </a:solidFill>
                <a:latin typeface="Luzerner Basisschrift" panose="02000000000000000000" pitchFamily="2" charset="0"/>
              </a:rPr>
            </a:br>
            <a:endParaRPr lang="pt-BR" sz="2800" dirty="0" smtClean="0">
              <a:solidFill>
                <a:srgbClr val="008100"/>
              </a:solidFill>
              <a:latin typeface="Luzerner Basisschrift" panose="02000000000000000000" pitchFamily="2" charset="0"/>
            </a:endParaRPr>
          </a:p>
          <a:p>
            <a:r>
              <a:rPr lang="de-CH" b="1" dirty="0" smtClean="0">
                <a:solidFill>
                  <a:srgbClr val="CD3300"/>
                </a:solidFill>
              </a:rPr>
              <a:t>Aber</a:t>
            </a:r>
            <a:r>
              <a:rPr lang="de-CH" b="1" dirty="0">
                <a:solidFill>
                  <a:srgbClr val="CD3300"/>
                </a:solidFill>
              </a:rPr>
              <a:t>:</a:t>
            </a:r>
            <a:r>
              <a:rPr lang="de-CH" dirty="0">
                <a:solidFill>
                  <a:srgbClr val="CD3300"/>
                </a:solidFill>
              </a:rPr>
              <a:t> </a:t>
            </a:r>
            <a:r>
              <a:rPr lang="de-CH" dirty="0">
                <a:solidFill>
                  <a:srgbClr val="000000"/>
                </a:solidFill>
              </a:rPr>
              <a:t>Keine Verbindungen mit "Dreh-Deckstrich" (hin und zurück), also </a:t>
            </a:r>
            <a:r>
              <a:rPr lang="de-CH" dirty="0">
                <a:solidFill>
                  <a:srgbClr val="CD3300"/>
                </a:solidFill>
              </a:rPr>
              <a:t>nicht mit: </a:t>
            </a:r>
            <a:r>
              <a:rPr lang="de-CH" sz="2800" b="1" dirty="0">
                <a:solidFill>
                  <a:srgbClr val="CD3300"/>
                </a:solidFill>
                <a:latin typeface="Luzerner Basisschrift" panose="02000000000000000000" pitchFamily="2" charset="0"/>
              </a:rPr>
              <a:t>a, c, d, g, o, q, </a:t>
            </a:r>
            <a:r>
              <a:rPr lang="de-CH" sz="2800" b="1" dirty="0" smtClean="0">
                <a:solidFill>
                  <a:srgbClr val="CD3300"/>
                </a:solidFill>
                <a:latin typeface="Luzerner Basisschrift" panose="02000000000000000000" pitchFamily="2" charset="0"/>
              </a:rPr>
              <a:t>s</a:t>
            </a:r>
            <a:br>
              <a:rPr lang="de-CH" sz="2800" b="1" dirty="0" smtClean="0">
                <a:solidFill>
                  <a:srgbClr val="CD3300"/>
                </a:solidFill>
                <a:latin typeface="Luzerner Basisschrift" panose="02000000000000000000" pitchFamily="2" charset="0"/>
              </a:rPr>
            </a:br>
            <a:endParaRPr lang="de-CH" sz="2800" b="1" dirty="0">
              <a:solidFill>
                <a:srgbClr val="CD3300"/>
              </a:solidFill>
              <a:latin typeface="Luzerner Basisschrift" panose="02000000000000000000" pitchFamily="2" charset="0"/>
            </a:endParaRPr>
          </a:p>
          <a:p>
            <a:endParaRPr lang="de-CH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803" y="980728"/>
            <a:ext cx="576064" cy="47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3844766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2708910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74081" y="3513740"/>
            <a:ext cx="527884" cy="20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850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de-CH" smtClean="0"/>
              <a:pPr/>
              <a:t>5</a:t>
            </a:fld>
            <a:endParaRPr kumimoji="0"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44624"/>
            <a:ext cx="7509600" cy="800219"/>
          </a:xfrm>
        </p:spPr>
        <p:txBody>
          <a:bodyPr/>
          <a:lstStyle/>
          <a:p>
            <a:r>
              <a:rPr lang="de-CH" dirty="0" smtClean="0"/>
              <a:t>4.-6. Klasse</a:t>
            </a:r>
            <a:br>
              <a:rPr lang="de-CH" dirty="0" smtClean="0"/>
            </a:br>
            <a:r>
              <a:rPr lang="de-CH" dirty="0" smtClean="0"/>
              <a:t>Teilverbundene Basisschrift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20000" y="1052736"/>
            <a:ext cx="7509600" cy="1795363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Das Ziel: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Eine geläufige, leserliche </a:t>
            </a:r>
          </a:p>
          <a:p>
            <a:pPr marL="0" indent="0">
              <a:buNone/>
            </a:pPr>
            <a:r>
              <a:rPr lang="de-CH" dirty="0"/>
              <a:t>p</a:t>
            </a:r>
            <a:r>
              <a:rPr lang="de-CH" dirty="0" smtClean="0"/>
              <a:t>ersönliche </a:t>
            </a:r>
            <a:r>
              <a:rPr lang="de-CH" dirty="0" smtClean="0"/>
              <a:t>Handschrift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38" y="4204551"/>
            <a:ext cx="4167776" cy="180898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asisschrift_leic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9293" y="1268760"/>
            <a:ext cx="3733199" cy="47447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4838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de-CH" smtClean="0"/>
              <a:pPr/>
              <a:t>6</a:t>
            </a:fld>
            <a:endParaRPr kumimoji="0"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Stifthaltung rechts</a:t>
            </a:r>
            <a:endParaRPr lang="de-CH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5" y="1052513"/>
            <a:ext cx="5298430" cy="36686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5747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de-CH" smtClean="0"/>
              <a:pPr/>
              <a:t>7</a:t>
            </a:fld>
            <a:endParaRPr kumimoji="0"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Stifthaltung links</a:t>
            </a:r>
            <a:endParaRPr lang="de-CH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052512"/>
            <a:ext cx="6320310" cy="40326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0694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-edk vorl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d-edk vorlage</Template>
  <TotalTime>0</TotalTime>
  <Words>75</Words>
  <Application>Microsoft Office PowerPoint</Application>
  <PresentationFormat>Bildschirmpräsentation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d-edk vorlage</vt:lpstr>
      <vt:lpstr>Deutschschweizer Basisschrift</vt:lpstr>
      <vt:lpstr>1. Klasse / Basisstufe</vt:lpstr>
      <vt:lpstr>2. Klasse / Basisstufe</vt:lpstr>
      <vt:lpstr>3./4. Klasse</vt:lpstr>
      <vt:lpstr>4.-6. Klasse Teilverbundene Basisschrift</vt:lpstr>
      <vt:lpstr>Stifthaltung rechts</vt:lpstr>
      <vt:lpstr>Stifthaltung links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2015-09-14T12:39:41Z</dcterms:created>
  <dcterms:modified xsi:type="dcterms:W3CDTF">2015-09-15T07:31:03Z</dcterms:modified>
</cp:coreProperties>
</file>